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8"/>
  </p:notesMasterIdLst>
  <p:handoutMasterIdLst>
    <p:handoutMasterId r:id="rId9"/>
  </p:handoutMasterIdLst>
  <p:sldIdLst>
    <p:sldId id="1061" r:id="rId2"/>
    <p:sldId id="1103" r:id="rId3"/>
    <p:sldId id="1105" r:id="rId4"/>
    <p:sldId id="1106" r:id="rId5"/>
    <p:sldId id="1104" r:id="rId6"/>
    <p:sldId id="1066" r:id="rId7"/>
  </p:sldIdLst>
  <p:sldSz cx="12192000" cy="68580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FF00"/>
    <a:srgbClr val="0996FF"/>
    <a:srgbClr val="FF6000"/>
    <a:srgbClr val="FFFF99"/>
    <a:srgbClr val="FFFF66"/>
    <a:srgbClr val="66CCFF"/>
    <a:srgbClr val="F8F8F8"/>
    <a:srgbClr val="E1F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86331" autoAdjust="0"/>
  </p:normalViewPr>
  <p:slideViewPr>
    <p:cSldViewPr>
      <p:cViewPr varScale="1">
        <p:scale>
          <a:sx n="64" d="100"/>
          <a:sy n="64" d="100"/>
        </p:scale>
        <p:origin x="756" y="66"/>
      </p:cViewPr>
      <p:guideLst>
        <p:guide orient="horz" pos="4269"/>
        <p:guide pos="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90AE5A6-571E-4976-B1C4-D51719754D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122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EB9E25A-D5B3-4B8B-B88D-1AFC602342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681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endParaRPr lang="zh-TW" altLang="en-US" b="0" dirty="0" smtClean="0">
              <a:effectLst/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02305C2A-4436-495B-96CD-C50F9FD7971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</a:t>
            </a:fld>
            <a:endParaRPr lang="en-US" altLang="zh-TW" b="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432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</a:rPr>
              <a:t>簡單，讓很多應用變為可行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因為每一個額外的操作或步驟，都很可能是推動時的一個門檻</a:t>
            </a:r>
            <a:endParaRPr lang="en-US" altLang="zh-TW" dirty="0" smtClean="0">
              <a:latin typeface="Arial" panose="020B0604020202020204" pitchFamily="34" charset="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C8CA9CF5-E98D-42EA-B5B8-8B94F2E8AE3A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4</a:t>
            </a:fld>
            <a:endParaRPr lang="en-US" altLang="zh-TW" b="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137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從使用者角度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展示只要會登入系統，就可以順利完成相關課程的訓練。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C8CA9CF5-E98D-42EA-B5B8-8B94F2E8AE3A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5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00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7363" y="304800"/>
            <a:ext cx="1587976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93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F73A-6083-40DB-AE0A-B234118A7D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664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18D2-0F38-48C8-8AA3-D3048B2A57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45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85251" y="80963"/>
            <a:ext cx="2592916" cy="58610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00151" y="80963"/>
            <a:ext cx="7581900" cy="58610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EB46-8999-4B6E-ABAB-AE6F9850A8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294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228A-BEE8-4C01-B438-E382FBBD8B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11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21C9-31B0-4941-B77A-ED7576F5D2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364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00151" y="1412875"/>
            <a:ext cx="5086349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89700" y="1412875"/>
            <a:ext cx="508846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22B9-A0BA-4647-8B87-B9B8323073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477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B0B5-35CB-42DE-8803-C2A611F8D6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75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A994-1DE2-41BD-963A-50691B5A26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012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13A7-F3C9-47E7-859F-A07A85503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00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ED4B-AA26-425C-92A8-F22D8064EC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27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F228-AA7E-4F54-8F5C-006227389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810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"/>
          <p:cNvSpPr>
            <a:spLocks noChangeShapeType="1"/>
          </p:cNvSpPr>
          <p:nvPr/>
        </p:nvSpPr>
        <p:spPr bwMode="auto">
          <a:xfrm>
            <a:off x="1200150" y="1300163"/>
            <a:ext cx="1032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80963"/>
            <a:ext cx="1037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0" y="1412875"/>
            <a:ext cx="10377488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92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28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28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87431B2-C004-4F52-9F36-4DFF9C8EDF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fms.formosasoft.com/km/dirBrow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ms.formosasoft.com/media/s/3EOkhV" TargetMode="External"/><Relationship Id="rId5" Type="http://schemas.openxmlformats.org/officeDocument/2006/relationships/hyperlink" Target="http://webp.formosasoft.com/course/18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ms.formosasoft.com/course/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609951" y="5283473"/>
            <a:ext cx="30702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TW" altLang="en-US" sz="2400" b="0" dirty="0" smtClean="0">
                <a:solidFill>
                  <a:schemeClr val="bg1"/>
                </a:solidFill>
                <a:latin typeface="+mn-ea"/>
                <a:ea typeface="+mn-ea"/>
              </a:rPr>
              <a:t>蘇德宙 博士</a:t>
            </a:r>
            <a:endParaRPr kumimoji="0" lang="en-US" altLang="zh-TW" sz="2400" b="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TW" sz="2400" b="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TW" altLang="en-US" sz="1800" b="0" dirty="0" smtClean="0">
                <a:solidFill>
                  <a:schemeClr val="bg1"/>
                </a:solidFill>
                <a:latin typeface="+mn-ea"/>
                <a:ea typeface="+mn-ea"/>
              </a:rPr>
              <a:t>台灣數位學習科技</a:t>
            </a:r>
            <a:r>
              <a:rPr kumimoji="0" lang="en-US" altLang="zh-TW" sz="1800" b="0" dirty="0" smtClean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kumimoji="0" lang="zh-TW" altLang="en-US" sz="1800" b="0" dirty="0" smtClean="0">
                <a:solidFill>
                  <a:schemeClr val="bg1"/>
                </a:solidFill>
                <a:latin typeface="+mn-ea"/>
                <a:ea typeface="+mn-ea"/>
              </a:rPr>
              <a:t>股</a:t>
            </a:r>
            <a:r>
              <a:rPr kumimoji="0" lang="en-US" altLang="zh-TW" sz="1800" b="0" dirty="0" smtClean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kumimoji="0" lang="zh-TW" altLang="en-US" sz="1800" b="0" dirty="0" smtClean="0">
                <a:solidFill>
                  <a:schemeClr val="bg1"/>
                </a:solidFill>
                <a:latin typeface="+mn-ea"/>
                <a:ea typeface="+mn-ea"/>
              </a:rPr>
              <a:t>公司</a:t>
            </a:r>
            <a:endParaRPr kumimoji="0" lang="en-US" altLang="zh-TW" sz="1800" b="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TW" sz="1800" b="0" dirty="0" smtClean="0">
                <a:solidFill>
                  <a:schemeClr val="bg1"/>
                </a:solidFill>
                <a:latin typeface="+mn-ea"/>
                <a:ea typeface="+mn-ea"/>
              </a:rPr>
              <a:t>http://tw.formosasoft.com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067789" y="1887765"/>
            <a:ext cx="4108817" cy="1680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0" spc="3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3600" b="0" spc="3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ms+</a:t>
            </a:r>
            <a:r>
              <a:rPr lang="zh-TW" altLang="en-US" sz="3600" b="0" spc="3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課程</a:t>
            </a:r>
            <a:endParaRPr lang="en-US" altLang="zh-TW" sz="5400" b="0" spc="3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40000"/>
              </a:lnSpc>
            </a:pPr>
            <a:r>
              <a:rPr lang="zh-TW" altLang="en-US" sz="4800" b="0" spc="3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線上課程設計</a:t>
            </a:r>
            <a:endParaRPr lang="zh-TW" altLang="en-US" sz="7200" b="0" spc="3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122119" y="4236108"/>
            <a:ext cx="5806529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endParaRPr kumimoji="0" lang="en-US" altLang="zh-TW" sz="3200" b="0" spc="3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TW" altLang="en-US" sz="2000" b="0" spc="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蘇德宙 博士</a:t>
            </a:r>
            <a:endParaRPr kumimoji="0" lang="en-US" altLang="zh-TW" sz="2000" b="0" spc="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zh-TW" altLang="en-US" sz="2000" b="0" spc="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台灣數位學習科技股份有限公司</a:t>
            </a:r>
            <a:endParaRPr kumimoji="0" lang="en-US" altLang="zh-TW" sz="2000" b="0" spc="3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pi.qr-code-generator.com/v1/get-frame?access-token=EBephxedmZHs9OWzR2Kbv-125ifulLI1LemyW4NO2hwWifAzpHadEVcOq-OkFtNz&amp;frame_name=no-frame&amp;qr_code_text=http%3A%2F%2Ffms.formosasoft.com%2Fmedia%2Fs%2FNMAvGq&amp;text=Scan%20me&amp;icon_name=mobile&amp;image_format=PNG&amp;image_widt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27" y="1160748"/>
            <a:ext cx="4993146" cy="49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4"/>
          <p:cNvSpPr>
            <a:spLocks noGrp="1"/>
          </p:cNvSpPr>
          <p:nvPr>
            <p:ph type="title"/>
          </p:nvPr>
        </p:nvSpPr>
        <p:spPr>
          <a:xfrm>
            <a:off x="3611462" y="440668"/>
            <a:ext cx="4969076" cy="1008112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課程大綱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022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6726709" y="3054656"/>
            <a:ext cx="2789671" cy="934000"/>
            <a:chOff x="2387588" y="4295200"/>
            <a:chExt cx="2789671" cy="934000"/>
          </a:xfrm>
        </p:grpSpPr>
        <p:sp>
          <p:nvSpPr>
            <p:cNvPr id="8" name="文字方塊 7">
              <a:hlinkClick r:id="rId2"/>
            </p:cNvPr>
            <p:cNvSpPr txBox="1"/>
            <p:nvPr/>
          </p:nvSpPr>
          <p:spPr>
            <a:xfrm>
              <a:off x="3428062" y="4296637"/>
              <a:ext cx="1749197" cy="932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TW" altLang="en-US" sz="2400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檔案總管</a:t>
              </a:r>
              <a:endParaRPr lang="en-US" altLang="zh-TW" sz="2400" b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TW" altLang="en-US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權限、章節、</a:t>
              </a:r>
              <a:r>
                <a:rPr lang="en-US" altLang="zh-TW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080" name="Picture 8" descr="Image result for windows explorer png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588" y="4295200"/>
              <a:ext cx="934000" cy="9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6708068" y="4412602"/>
            <a:ext cx="3509751" cy="996618"/>
            <a:chOff x="6432099" y="4232582"/>
            <a:chExt cx="3509751" cy="996618"/>
          </a:xfrm>
        </p:grpSpPr>
        <p:pic>
          <p:nvPicPr>
            <p:cNvPr id="3076" name="Picture 4" descr="Image result for elearning png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099" y="4232582"/>
              <a:ext cx="979256" cy="99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字方塊 19">
              <a:hlinkClick r:id="rId5"/>
            </p:cNvPr>
            <p:cNvSpPr txBox="1"/>
            <p:nvPr/>
          </p:nvSpPr>
          <p:spPr>
            <a:xfrm>
              <a:off x="7500156" y="4260633"/>
              <a:ext cx="2441694" cy="932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TW" altLang="en-US" sz="2400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教育訓練</a:t>
              </a:r>
              <a:endParaRPr lang="en-US" altLang="zh-TW" sz="2400" b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TW" altLang="en-US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課程、測驗、問卷、</a:t>
              </a:r>
              <a:r>
                <a:rPr lang="en-US" altLang="zh-TW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407165" y="3074233"/>
            <a:ext cx="3916485" cy="954434"/>
            <a:chOff x="2407165" y="3074233"/>
            <a:chExt cx="3916485" cy="954434"/>
          </a:xfrm>
        </p:grpSpPr>
        <p:sp>
          <p:nvSpPr>
            <p:cNvPr id="6" name="文字方塊 5">
              <a:hlinkClick r:id="rId6"/>
            </p:cNvPr>
            <p:cNvSpPr txBox="1"/>
            <p:nvPr/>
          </p:nvSpPr>
          <p:spPr>
            <a:xfrm>
              <a:off x="3431704" y="3096104"/>
              <a:ext cx="2891946" cy="932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TW" altLang="en-US" sz="2400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內部 </a:t>
              </a:r>
              <a:r>
                <a:rPr lang="en-US" altLang="zh-TW" sz="2400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YouTube</a:t>
              </a:r>
            </a:p>
            <a:p>
              <a:pPr>
                <a:lnSpc>
                  <a:spcPct val="130000"/>
                </a:lnSpc>
              </a:pPr>
              <a:r>
                <a:rPr lang="zh-TW" altLang="en-US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影片問答、</a:t>
              </a:r>
              <a:r>
                <a:rPr lang="en-US" altLang="zh-TW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SOP</a:t>
              </a:r>
              <a:r>
                <a:rPr lang="zh-TW" altLang="en-US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FAQ</a:t>
              </a:r>
              <a:r>
                <a:rPr lang="zh-TW" altLang="en-US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</a:p>
          </p:txBody>
        </p:sp>
        <p:pic>
          <p:nvPicPr>
            <p:cNvPr id="3090" name="Picture 18" descr="Image result for youtube png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165" y="3074233"/>
              <a:ext cx="914423" cy="914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群組 20"/>
          <p:cNvGrpSpPr/>
          <p:nvPr/>
        </p:nvGrpSpPr>
        <p:grpSpPr>
          <a:xfrm>
            <a:off x="2476021" y="4412601"/>
            <a:ext cx="3727991" cy="932563"/>
            <a:chOff x="6528048" y="2993055"/>
            <a:chExt cx="3727991" cy="932563"/>
          </a:xfrm>
        </p:grpSpPr>
        <p:sp>
          <p:nvSpPr>
            <p:cNvPr id="14" name="文字方塊 13"/>
            <p:cNvSpPr txBox="1"/>
            <p:nvPr/>
          </p:nvSpPr>
          <p:spPr>
            <a:xfrm>
              <a:off x="7500156" y="2993055"/>
              <a:ext cx="2755883" cy="932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sz="2400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Google</a:t>
              </a:r>
            </a:p>
            <a:p>
              <a:pPr>
                <a:lnSpc>
                  <a:spcPct val="130000"/>
                </a:lnSpc>
              </a:pPr>
              <a:r>
                <a:rPr lang="zh-TW" altLang="en-US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全文檢索 </a:t>
              </a:r>
              <a:r>
                <a:rPr lang="en-US" altLang="zh-TW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(ppt</a:t>
              </a:r>
              <a:r>
                <a:rPr lang="zh-TW" altLang="en-US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…)</a:t>
              </a:r>
              <a:endParaRPr lang="zh-TW" altLang="en-US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094" name="Picture 22" descr="Image result for search document png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048" y="3037688"/>
              <a:ext cx="883307" cy="883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標題 14"/>
          <p:cNvSpPr>
            <a:spLocks noGrp="1"/>
          </p:cNvSpPr>
          <p:nvPr>
            <p:ph type="title"/>
          </p:nvPr>
        </p:nvSpPr>
        <p:spPr>
          <a:xfrm>
            <a:off x="3611462" y="440668"/>
            <a:ext cx="4969076" cy="179342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tms+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多媒體知識庫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教育訓練系統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17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4752528"/>
          </a:xfrm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敏捷式訓練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完成經驗傳承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875657" y="1736812"/>
            <a:ext cx="2440687" cy="205222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8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0" y="6035887"/>
            <a:ext cx="12192000" cy="822112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19050" cap="flat" cmpd="sng" algn="ctr">
            <a:noFill/>
            <a:prstDash val="dash"/>
            <a:round/>
            <a:headEnd type="none" w="med" len="med"/>
            <a:tailEnd type="arrow" w="med" len="med"/>
          </a:ln>
          <a:effectLst/>
          <a:extLst/>
        </p:spPr>
        <p:txBody>
          <a:bodyPr lIns="360000" tIns="180000" rIns="360000" bIns="180000" rtlCol="0" anchor="ctr"/>
          <a:lstStyle/>
          <a:p>
            <a:pPr algn="ctr"/>
            <a:r>
              <a:rPr lang="zh-TW" altLang="en-US" sz="28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大量、重要、但瑣碎的經驗</a:t>
            </a:r>
            <a:endParaRPr lang="zh-TW" altLang="en-US" sz="28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hlinkClick r:id="rId3"/>
          </p:cNvPr>
          <p:cNvSpPr/>
          <p:nvPr/>
        </p:nvSpPr>
        <p:spPr>
          <a:xfrm>
            <a:off x="3218426" y="5121188"/>
            <a:ext cx="575514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http://fms.formosasoft.com/course/</a:t>
            </a:r>
            <a:r>
              <a:rPr lang="zh-TW" altLang="en-US" b="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82</a:t>
            </a:r>
            <a:endParaRPr lang="en-US" altLang="zh-TW" b="0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TW" b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鼻胃管置入為例</a:t>
            </a:r>
            <a:r>
              <a:rPr lang="en-US" altLang="zh-TW" b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5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8" name="Group 86"/>
          <p:cNvGrpSpPr>
            <a:grpSpLocks noChangeAspect="1"/>
          </p:cNvGrpSpPr>
          <p:nvPr/>
        </p:nvGrpSpPr>
        <p:grpSpPr bwMode="auto">
          <a:xfrm>
            <a:off x="1477153" y="2151119"/>
            <a:ext cx="3351354" cy="3027295"/>
            <a:chOff x="1099" y="1139"/>
            <a:chExt cx="2451" cy="2214"/>
          </a:xfrm>
        </p:grpSpPr>
        <p:sp>
          <p:nvSpPr>
            <p:cNvPr id="18489" name="AutoShape 85"/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90" name="Freeform 87"/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91" name="Freeform 88"/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92" name="Freeform 89"/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93" name="Freeform 90"/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94" name="Freeform 91"/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95" name="Freeform 92"/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96" name="Freeform 93"/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97" name="Freeform 94"/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98" name="Freeform 95"/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99" name="Freeform 96"/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00" name="Freeform 97"/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01" name="Freeform 98"/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02" name="Freeform 99"/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03" name="Freeform 100"/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04" name="Freeform 101"/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05" name="Freeform 102"/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06" name="Freeform 103"/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07" name="Freeform 104"/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08" name="Freeform 105"/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09" name="Freeform 106"/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10" name="Freeform 107"/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11" name="Freeform 108"/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12" name="Freeform 109"/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13" name="Freeform 110"/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14" name="Freeform 111"/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15" name="Freeform 112"/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16" name="Freeform 113"/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17" name="Freeform 114"/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18" name="Freeform 115"/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19" name="Freeform 116"/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20" name="Freeform 117"/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21" name="Freeform 118"/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22" name="Freeform 119"/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23" name="Freeform 120"/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24" name="Freeform 121"/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25" name="Freeform 122"/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26" name="Freeform 123"/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27" name="Freeform 124"/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28" name="Freeform 125"/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29" name="Freeform 126"/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30" name="Freeform 127"/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31" name="Freeform 128"/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32" name="Freeform 129"/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33" name="Freeform 130"/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34" name="Freeform 131"/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35" name="Freeform 132"/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36" name="Freeform 133"/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37" name="Freeform 134"/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38" name="Freeform 135"/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39" name="Freeform 136"/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40" name="Freeform 137"/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41" name="Freeform 138"/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42" name="Freeform 139"/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43" name="Freeform 140"/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44" name="Freeform 141"/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45" name="Freeform 142"/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46" name="Freeform 143"/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47" name="Freeform 144"/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48" name="Freeform 145"/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49" name="Freeform 146"/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50" name="Freeform 147"/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51" name="Freeform 148"/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52" name="Freeform 149"/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53" name="Freeform 150"/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54" name="Freeform 151"/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55" name="Freeform 152"/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56" name="Freeform 153"/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57" name="Freeform 154"/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58" name="Freeform 155"/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59" name="Freeform 156"/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60" name="Freeform 157"/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61" name="Freeform 158"/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62" name="Freeform 159"/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63" name="Freeform 160"/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64" name="Freeform 161"/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65" name="Freeform 162"/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66" name="Freeform 163"/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67" name="Freeform 164"/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68" name="Freeform 165"/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984868AB-7E5E-43C4-87EC-CB32B15A5210}"/>
              </a:ext>
            </a:extLst>
          </p:cNvPr>
          <p:cNvGrpSpPr/>
          <p:nvPr/>
        </p:nvGrpSpPr>
        <p:grpSpPr>
          <a:xfrm>
            <a:off x="6766649" y="1339714"/>
            <a:ext cx="3411454" cy="1796219"/>
            <a:chOff x="7008304" y="562231"/>
            <a:chExt cx="4422990" cy="2328819"/>
          </a:xfrm>
        </p:grpSpPr>
        <p:sp>
          <p:nvSpPr>
            <p:cNvPr id="2" name="橢圓 1">
              <a:extLst>
                <a:ext uri="{FF2B5EF4-FFF2-40B4-BE49-F238E27FC236}">
                  <a16:creationId xmlns:a16="http://schemas.microsoft.com/office/drawing/2014/main" xmlns="" id="{B3B8BD8B-6A14-4737-B3DE-FD7584939A92}"/>
                </a:ext>
              </a:extLst>
            </p:cNvPr>
            <p:cNvSpPr/>
            <p:nvPr/>
          </p:nvSpPr>
          <p:spPr bwMode="auto">
            <a:xfrm>
              <a:off x="7008304" y="562231"/>
              <a:ext cx="2328819" cy="23288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FF6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9451265" y="1274922"/>
              <a:ext cx="1980029" cy="652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TW" altLang="en-US" sz="2800" b="0" dirty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知識性內容</a:t>
              </a:r>
              <a:endParaRPr lang="en-US" altLang="zh-TW" sz="280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26" name="Picture 2" descr="Image result for knowledge png">
              <a:extLst>
                <a:ext uri="{FF2B5EF4-FFF2-40B4-BE49-F238E27FC236}">
                  <a16:creationId xmlns:a16="http://schemas.microsoft.com/office/drawing/2014/main" xmlns="" id="{3B1378AD-AA14-4EB3-858A-02D1664D6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375" y="778130"/>
              <a:ext cx="1673380" cy="179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6CC5BBDB-E1AF-4068-B300-3F6B488818E6}"/>
              </a:ext>
            </a:extLst>
          </p:cNvPr>
          <p:cNvGrpSpPr/>
          <p:nvPr/>
        </p:nvGrpSpPr>
        <p:grpSpPr>
          <a:xfrm>
            <a:off x="6766648" y="4359042"/>
            <a:ext cx="3865854" cy="1809009"/>
            <a:chOff x="7002994" y="4128928"/>
            <a:chExt cx="4976690" cy="2328819"/>
          </a:xfrm>
        </p:grpSpPr>
        <p:sp>
          <p:nvSpPr>
            <p:cNvPr id="89" name="橢圓 88">
              <a:extLst>
                <a:ext uri="{FF2B5EF4-FFF2-40B4-BE49-F238E27FC236}">
                  <a16:creationId xmlns:a16="http://schemas.microsoft.com/office/drawing/2014/main" xmlns="" id="{0D5CD246-4378-4421-94B2-EA61C5C2CA86}"/>
                </a:ext>
              </a:extLst>
            </p:cNvPr>
            <p:cNvSpPr/>
            <p:nvPr/>
          </p:nvSpPr>
          <p:spPr bwMode="auto">
            <a:xfrm>
              <a:off x="7002994" y="4128928"/>
              <a:ext cx="2328819" cy="2328819"/>
            </a:xfrm>
            <a:prstGeom prst="ellipse">
              <a:avLst/>
            </a:prstGeom>
            <a:solidFill>
              <a:srgbClr val="FFFFCC"/>
            </a:solidFill>
            <a:ln w="28575" cap="flat" cmpd="sng" algn="ctr">
              <a:solidFill>
                <a:srgbClr val="FF6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28" name="Picture 4" descr="Image result for operation png">
              <a:extLst>
                <a:ext uri="{FF2B5EF4-FFF2-40B4-BE49-F238E27FC236}">
                  <a16:creationId xmlns:a16="http://schemas.microsoft.com/office/drawing/2014/main" xmlns="" id="{E1D1A718-0960-4554-9003-C81A9725B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226" y="4401108"/>
              <a:ext cx="1669098" cy="1663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文字方塊 89">
              <a:extLst>
                <a:ext uri="{FF2B5EF4-FFF2-40B4-BE49-F238E27FC236}">
                  <a16:creationId xmlns:a16="http://schemas.microsoft.com/office/drawing/2014/main" xmlns="" id="{7F075616-E774-4D92-AFE0-3CFDE8AD2772}"/>
                </a:ext>
              </a:extLst>
            </p:cNvPr>
            <p:cNvSpPr txBox="1"/>
            <p:nvPr/>
          </p:nvSpPr>
          <p:spPr>
            <a:xfrm>
              <a:off x="9450519" y="4895322"/>
              <a:ext cx="2529165" cy="83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TW" altLang="en-US" sz="2800" b="0" dirty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操作、互動</a:t>
              </a:r>
            </a:p>
          </p:txBody>
        </p:sp>
      </p:grpSp>
      <p:sp>
        <p:nvSpPr>
          <p:cNvPr id="3" name="箭號: 向右 2">
            <a:extLst>
              <a:ext uri="{FF2B5EF4-FFF2-40B4-BE49-F238E27FC236}">
                <a16:creationId xmlns:a16="http://schemas.microsoft.com/office/drawing/2014/main" xmlns="" id="{680C4BCB-6505-4BD0-8EE5-6A6B551ADB08}"/>
              </a:ext>
            </a:extLst>
          </p:cNvPr>
          <p:cNvSpPr/>
          <p:nvPr/>
        </p:nvSpPr>
        <p:spPr bwMode="auto">
          <a:xfrm rot="5400000">
            <a:off x="7382867" y="3495220"/>
            <a:ext cx="592685" cy="570913"/>
          </a:xfrm>
          <a:prstGeom prst="rightArrow">
            <a:avLst/>
          </a:prstGeom>
          <a:solidFill>
            <a:srgbClr val="FF6000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xmlns="" id="{A87C9168-3D37-49AA-A12E-5477AF0F8330}"/>
              </a:ext>
            </a:extLst>
          </p:cNvPr>
          <p:cNvSpPr txBox="1"/>
          <p:nvPr/>
        </p:nvSpPr>
        <p:spPr>
          <a:xfrm>
            <a:off x="2259272" y="5051251"/>
            <a:ext cx="1620957" cy="1011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280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</a:t>
            </a:r>
            <a:r>
              <a:rPr lang="zh-TW" altLang="en-US" sz="2800" b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800" b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TW" sz="2000" b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同步錄影</a:t>
            </a:r>
            <a:r>
              <a:rPr lang="en-US" altLang="zh-TW" sz="2000" b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0" name="Picture 6" descr="Image result for arrow png">
            <a:extLst>
              <a:ext uri="{FF2B5EF4-FFF2-40B4-BE49-F238E27FC236}">
                <a16:creationId xmlns:a16="http://schemas.microsoft.com/office/drawing/2014/main" xmlns="" id="{7CFDFA6E-0DB9-4137-8DF5-9FF7FC1F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98" y="2748929"/>
            <a:ext cx="1899625" cy="12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 descr="Image result for arrow png">
            <a:extLst>
              <a:ext uri="{FF2B5EF4-FFF2-40B4-BE49-F238E27FC236}">
                <a16:creationId xmlns:a16="http://schemas.microsoft.com/office/drawing/2014/main" xmlns="" id="{69CF354E-65E1-49AC-BE2C-D7FC9BEB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82432" y="3912255"/>
            <a:ext cx="1190751" cy="7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xmlns="" id="{955D8F25-9BDE-4595-BA53-1BE0D0C9A9A3}"/>
              </a:ext>
            </a:extLst>
          </p:cNvPr>
          <p:cNvSpPr/>
          <p:nvPr/>
        </p:nvSpPr>
        <p:spPr bwMode="auto">
          <a:xfrm>
            <a:off x="8963337" y="2605646"/>
            <a:ext cx="1242601" cy="412368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tlCol="0" anchor="ctr"/>
          <a:lstStyle/>
          <a:p>
            <a:pPr algn="ctr"/>
            <a:r>
              <a:rPr lang="zh-TW" altLang="en-US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712708" y="80963"/>
            <a:ext cx="9864929" cy="1595480"/>
          </a:xfrm>
        </p:spPr>
        <p:txBody>
          <a:bodyPr/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混成學習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1350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1.01 0.99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348880"/>
            <a:ext cx="3312368" cy="23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270086"/>
            <a:ext cx="12192000" cy="1682751"/>
          </a:xfrm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0.01 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的進步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相信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對的方法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等待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>
            <a:off x="2315580" y="5912330"/>
            <a:ext cx="77768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單箭頭接點 8"/>
          <p:cNvCxnSpPr/>
          <p:nvPr/>
        </p:nvCxnSpPr>
        <p:spPr bwMode="auto">
          <a:xfrm flipV="1">
            <a:off x="2337168" y="1988840"/>
            <a:ext cx="0" cy="3923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手繪多邊形 19"/>
          <p:cNvSpPr/>
          <p:nvPr/>
        </p:nvSpPr>
        <p:spPr bwMode="auto">
          <a:xfrm>
            <a:off x="2351584" y="2851990"/>
            <a:ext cx="7560840" cy="2961819"/>
          </a:xfrm>
          <a:custGeom>
            <a:avLst/>
            <a:gdLst>
              <a:gd name="connsiteX0" fmla="*/ 0 w 8775510"/>
              <a:gd name="connsiteY0" fmla="*/ 4107976 h 4107976"/>
              <a:gd name="connsiteX1" fmla="*/ 2265528 w 8775510"/>
              <a:gd name="connsiteY1" fmla="*/ 4080681 h 4107976"/>
              <a:gd name="connsiteX2" fmla="*/ 5063319 w 8775510"/>
              <a:gd name="connsiteY2" fmla="*/ 3998794 h 4107976"/>
              <a:gd name="connsiteX3" fmla="*/ 6837528 w 8775510"/>
              <a:gd name="connsiteY3" fmla="*/ 3548418 h 4107976"/>
              <a:gd name="connsiteX4" fmla="*/ 8175009 w 8775510"/>
              <a:gd name="connsiteY4" fmla="*/ 2251881 h 4107976"/>
              <a:gd name="connsiteX5" fmla="*/ 8775510 w 8775510"/>
              <a:gd name="connsiteY5" fmla="*/ 0 h 410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5510" h="4107976">
                <a:moveTo>
                  <a:pt x="0" y="4107976"/>
                </a:moveTo>
                <a:lnTo>
                  <a:pt x="2265528" y="4080681"/>
                </a:lnTo>
                <a:cubicBezTo>
                  <a:pt x="3109414" y="4062484"/>
                  <a:pt x="4301319" y="4087504"/>
                  <a:pt x="5063319" y="3998794"/>
                </a:cubicBezTo>
                <a:cubicBezTo>
                  <a:pt x="5825319" y="3910083"/>
                  <a:pt x="6318913" y="3839570"/>
                  <a:pt x="6837528" y="3548418"/>
                </a:cubicBezTo>
                <a:cubicBezTo>
                  <a:pt x="7356143" y="3257266"/>
                  <a:pt x="7852012" y="2843284"/>
                  <a:pt x="8175009" y="2251881"/>
                </a:cubicBezTo>
                <a:cubicBezTo>
                  <a:pt x="8498006" y="1660478"/>
                  <a:pt x="8636758" y="830239"/>
                  <a:pt x="8775510" y="0"/>
                </a:cubicBezTo>
              </a:path>
            </a:pathLst>
          </a:custGeom>
          <a:noFill/>
          <a:ln w="57150" cap="flat" cmpd="sng" algn="ctr">
            <a:solidFill>
              <a:srgbClr val="FF6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 bwMode="auto">
          <a:xfrm>
            <a:off x="2510673" y="2453313"/>
            <a:ext cx="4989483" cy="3360496"/>
          </a:xfrm>
          <a:custGeom>
            <a:avLst/>
            <a:gdLst>
              <a:gd name="connsiteX0" fmla="*/ 0 w 8775510"/>
              <a:gd name="connsiteY0" fmla="*/ 4107976 h 4107976"/>
              <a:gd name="connsiteX1" fmla="*/ 2265528 w 8775510"/>
              <a:gd name="connsiteY1" fmla="*/ 4080681 h 4107976"/>
              <a:gd name="connsiteX2" fmla="*/ 5063319 w 8775510"/>
              <a:gd name="connsiteY2" fmla="*/ 3998794 h 4107976"/>
              <a:gd name="connsiteX3" fmla="*/ 6837528 w 8775510"/>
              <a:gd name="connsiteY3" fmla="*/ 3548418 h 4107976"/>
              <a:gd name="connsiteX4" fmla="*/ 8175009 w 8775510"/>
              <a:gd name="connsiteY4" fmla="*/ 2251881 h 4107976"/>
              <a:gd name="connsiteX5" fmla="*/ 8775510 w 8775510"/>
              <a:gd name="connsiteY5" fmla="*/ 0 h 410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5510" h="4107976">
                <a:moveTo>
                  <a:pt x="0" y="4107976"/>
                </a:moveTo>
                <a:lnTo>
                  <a:pt x="2265528" y="4080681"/>
                </a:lnTo>
                <a:cubicBezTo>
                  <a:pt x="3109414" y="4062484"/>
                  <a:pt x="4301319" y="4087504"/>
                  <a:pt x="5063319" y="3998794"/>
                </a:cubicBezTo>
                <a:cubicBezTo>
                  <a:pt x="5825319" y="3910083"/>
                  <a:pt x="6318913" y="3839570"/>
                  <a:pt x="6837528" y="3548418"/>
                </a:cubicBezTo>
                <a:cubicBezTo>
                  <a:pt x="7356143" y="3257266"/>
                  <a:pt x="7852012" y="2843284"/>
                  <a:pt x="8175009" y="2251881"/>
                </a:cubicBezTo>
                <a:cubicBezTo>
                  <a:pt x="8498006" y="1660478"/>
                  <a:pt x="8636758" y="830239"/>
                  <a:pt x="8775510" y="0"/>
                </a:cubicBezTo>
              </a:path>
            </a:pathLst>
          </a:custGeom>
          <a:noFill/>
          <a:ln w="57150" cap="flat" cmpd="sng" algn="ctr">
            <a:solidFill>
              <a:srgbClr val="00B050">
                <a:alpha val="70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 bwMode="auto">
          <a:xfrm>
            <a:off x="2472363" y="5202686"/>
            <a:ext cx="2829243" cy="828092"/>
          </a:xfrm>
          <a:prstGeom prst="rect">
            <a:avLst/>
          </a:prstGeom>
          <a:solidFill>
            <a:srgbClr val="FFFF00">
              <a:alpha val="40000"/>
            </a:srgbClr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  <a:extLst/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 bwMode="auto">
          <a:xfrm>
            <a:off x="2375479" y="5696307"/>
            <a:ext cx="7536945" cy="116718"/>
          </a:xfrm>
          <a:custGeom>
            <a:avLst/>
            <a:gdLst>
              <a:gd name="connsiteX0" fmla="*/ 0 w 8775510"/>
              <a:gd name="connsiteY0" fmla="*/ 4107976 h 4107976"/>
              <a:gd name="connsiteX1" fmla="*/ 2265528 w 8775510"/>
              <a:gd name="connsiteY1" fmla="*/ 4080681 h 4107976"/>
              <a:gd name="connsiteX2" fmla="*/ 5063319 w 8775510"/>
              <a:gd name="connsiteY2" fmla="*/ 3998794 h 4107976"/>
              <a:gd name="connsiteX3" fmla="*/ 6837528 w 8775510"/>
              <a:gd name="connsiteY3" fmla="*/ 3548418 h 4107976"/>
              <a:gd name="connsiteX4" fmla="*/ 8175009 w 8775510"/>
              <a:gd name="connsiteY4" fmla="*/ 2251881 h 4107976"/>
              <a:gd name="connsiteX5" fmla="*/ 8775510 w 8775510"/>
              <a:gd name="connsiteY5" fmla="*/ 0 h 410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5510" h="4107976">
                <a:moveTo>
                  <a:pt x="0" y="4107976"/>
                </a:moveTo>
                <a:lnTo>
                  <a:pt x="2265528" y="4080681"/>
                </a:lnTo>
                <a:cubicBezTo>
                  <a:pt x="3109414" y="4062484"/>
                  <a:pt x="4301319" y="4087504"/>
                  <a:pt x="5063319" y="3998794"/>
                </a:cubicBezTo>
                <a:cubicBezTo>
                  <a:pt x="5825319" y="3910083"/>
                  <a:pt x="6318913" y="3839570"/>
                  <a:pt x="6837528" y="3548418"/>
                </a:cubicBezTo>
                <a:cubicBezTo>
                  <a:pt x="7356143" y="3257266"/>
                  <a:pt x="7852012" y="2843284"/>
                  <a:pt x="8175009" y="2251881"/>
                </a:cubicBezTo>
                <a:cubicBezTo>
                  <a:pt x="8498006" y="1660478"/>
                  <a:pt x="8636758" y="830239"/>
                  <a:pt x="8775510" y="0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 bwMode="auto">
          <a:xfrm>
            <a:off x="0" y="6129300"/>
            <a:ext cx="12192000" cy="728700"/>
          </a:xfrm>
          <a:prstGeom prst="roundRect">
            <a:avLst>
              <a:gd name="adj" fmla="val 0"/>
            </a:avLst>
          </a:prstGeom>
          <a:solidFill>
            <a:srgbClr val="004D86"/>
          </a:solidFill>
          <a:ln w="19050" cap="flat" cmpd="sng" algn="ctr">
            <a:noFill/>
            <a:prstDash val="dash"/>
            <a:round/>
            <a:headEnd type="none" w="med" len="med"/>
            <a:tailEnd type="arrow" w="med" len="med"/>
          </a:ln>
          <a:effectLst/>
          <a:extLst/>
        </p:spPr>
        <p:txBody>
          <a:bodyPr lIns="360000" tIns="180000" rIns="360000" bIns="180000" rtlCol="0" anchor="ctr"/>
          <a:lstStyle/>
          <a:p>
            <a:pPr algn="ctr"/>
            <a:r>
              <a:rPr lang="zh-TW" altLang="en-US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好方法雖然可以加速，但一開始平緩的成長曲線依然是必經的過程。</a:t>
            </a:r>
            <a:endParaRPr lang="en-US" altLang="zh-TW" b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88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全真粗黑體"/>
        <a:cs typeface="新細明體"/>
      </a:majorFont>
      <a:minorFont>
        <a:latin typeface="Verdana"/>
        <a:ea typeface="全真中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全真粗黑體" pitchFamily="49" charset="-12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49283</TotalTime>
  <Words>199</Words>
  <Application>Microsoft Office PowerPoint</Application>
  <PresentationFormat>寬螢幕</PresentationFormat>
  <Paragraphs>40</Paragraphs>
  <Slides>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全真中黑體</vt:lpstr>
      <vt:lpstr>全真粗黑體</vt:lpstr>
      <vt:lpstr>微軟正黑體</vt:lpstr>
      <vt:lpstr>新細明體</vt:lpstr>
      <vt:lpstr>Arial</vt:lpstr>
      <vt:lpstr>Times New Roman</vt:lpstr>
      <vt:lpstr>Verdana</vt:lpstr>
      <vt:lpstr>Wingdings</vt:lpstr>
      <vt:lpstr>Eclipse</vt:lpstr>
      <vt:lpstr>PowerPoint 簡報</vt:lpstr>
      <vt:lpstr>課程大綱</vt:lpstr>
      <vt:lpstr>tms / tms+ 多媒體知識庫 + 教育訓練系統</vt:lpstr>
      <vt:lpstr>敏捷式訓練    完成經驗傳承!</vt:lpstr>
      <vt:lpstr>混成學習</vt:lpstr>
      <vt:lpstr>0.01 的進步 (相信 + 對的方法 + 堅持 + 等待 = 成功)</vt:lpstr>
    </vt:vector>
  </TitlesOfParts>
  <Company>Formosasoft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影音網建置規劃</dc:title>
  <dc:creator>tcsu</dc:creator>
  <cp:lastModifiedBy>德宙 蘇</cp:lastModifiedBy>
  <cp:revision>1669</cp:revision>
  <cp:lastPrinted>2016-06-21T03:23:12Z</cp:lastPrinted>
  <dcterms:created xsi:type="dcterms:W3CDTF">2004-10-14T03:00:43Z</dcterms:created>
  <dcterms:modified xsi:type="dcterms:W3CDTF">2018-04-29T23:27:39Z</dcterms:modified>
</cp:coreProperties>
</file>